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FF"/>
    <a:srgbClr val="003399"/>
    <a:srgbClr val="006699"/>
    <a:srgbClr val="00FFFF"/>
    <a:srgbClr val="008000"/>
    <a:srgbClr val="FF00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655" autoAdjust="0"/>
    <p:restoredTop sz="88889" autoAdjust="0"/>
  </p:normalViewPr>
  <p:slideViewPr>
    <p:cSldViewPr>
      <p:cViewPr>
        <p:scale>
          <a:sx n="28" d="100"/>
          <a:sy n="28" d="100"/>
        </p:scale>
        <p:origin x="-1164" y="-222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30E441-B10C-455A-B089-1387CE07CFC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4F121-A8FB-4D03-820E-DBC5CD30341B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465" y="13422315"/>
            <a:ext cx="27543125" cy="92598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60927" y="24482425"/>
            <a:ext cx="22682200" cy="1104265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D211A-34B5-4935-B2BE-D71CBCA4929E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7CEA2-B7D9-4804-ADBE-E5FFD2921CCC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493414" y="1730376"/>
            <a:ext cx="7289800" cy="368649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20840" y="1730376"/>
            <a:ext cx="21720175" cy="368649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26B26-69B1-4F76-9D45-63D056D5A701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86BD9-4346-4557-952F-9A7255E6E8BC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59050" y="18311815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545FE-EC68-4317-94C0-A9FBB1FB0B1E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20840" y="10080625"/>
            <a:ext cx="14504987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78225" y="10080625"/>
            <a:ext cx="14504988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6D9D9-8C53-46A2-8BA6-DCBAAEF684A0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839" y="9671053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839" y="13701713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60790" y="9671053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60790" y="13701713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69454-C42E-4C56-BE7D-E488926E0951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58921-E3C4-4AAA-9234-4A1A572336A3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DC816-A690-48F1-AD40-0B2B456D736A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838" y="1720852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9840" y="1720849"/>
            <a:ext cx="18113375" cy="36874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838" y="9040815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7C76D-F590-4EF4-A018-D40DB8DAB7FA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588" y="30243466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588" y="33813752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02CFA-24C1-4A56-9D11-508F42C97AB0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/>
            </a:lvl1pPr>
          </a:lstStyle>
          <a:p>
            <a:fld id="{ABC7CE25-413A-4553-A06C-CF2DCCCE4FC3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  <a:cs typeface="+mn-cs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cs typeface="+mn-cs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cs typeface="+mn-cs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52"/>
          <p:cNvSpPr>
            <a:spLocks noChangeArrowheads="1"/>
          </p:cNvSpPr>
          <p:nvPr/>
        </p:nvSpPr>
        <p:spPr bwMode="auto">
          <a:xfrm>
            <a:off x="0" y="-828675"/>
            <a:ext cx="32404050" cy="449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21917" tIns="60958" rIns="121917" bIns="60958" anchorCtr="1"/>
          <a:lstStyle/>
          <a:p>
            <a:pPr algn="ctr" defTabSz="1219200" eaLnBrk="1" hangingPunct="1"/>
            <a:endParaRPr lang="en-US" altLang="fr-FR" sz="54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defTabSz="1219200" eaLnBrk="1" hangingPunct="1"/>
            <a:r>
              <a:rPr lang="fr-FR" altLang="fr-FR" sz="8500" b="1" dirty="0">
                <a:solidFill>
                  <a:srgbClr val="FF0000"/>
                </a:solidFill>
              </a:rPr>
              <a:t>Modèle de poster pour </a:t>
            </a:r>
            <a:r>
              <a:rPr lang="fr-FR" altLang="fr-FR" sz="8500" b="1" dirty="0" smtClean="0">
                <a:solidFill>
                  <a:srgbClr val="FF0000"/>
                </a:solidFill>
              </a:rPr>
              <a:t>CIIP2022 </a:t>
            </a:r>
            <a:endParaRPr lang="fr-FR" altLang="fr-FR" sz="8500" b="1" dirty="0">
              <a:solidFill>
                <a:srgbClr val="FF0000"/>
              </a:solidFill>
            </a:endParaRPr>
          </a:p>
          <a:p>
            <a:pPr algn="ctr" defTabSz="1219200" eaLnBrk="1" hangingPunct="1"/>
            <a:r>
              <a:rPr lang="fr-FR" altLang="fr-FR" sz="8500" b="1" dirty="0"/>
              <a:t>&lt; Titre, Arial, 85 pts&gt;</a:t>
            </a:r>
          </a:p>
          <a:p>
            <a:pPr algn="ctr" defTabSz="1219200" eaLnBrk="1" hangingPunct="1"/>
            <a:endParaRPr lang="fr-FR" altLang="fr-FR" sz="54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4751388"/>
            <a:ext cx="32404050" cy="4699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91424" tIns="45710" rIns="91424" bIns="45710" anchor="ctr"/>
          <a:lstStyle/>
          <a:p>
            <a:pPr algn="ctr"/>
            <a:endParaRPr lang="en-US" altLang="fr-FR" sz="2400">
              <a:solidFill>
                <a:schemeClr val="hlink"/>
              </a:solidFill>
              <a:latin typeface="Times" charset="0"/>
            </a:endParaRPr>
          </a:p>
        </p:txBody>
      </p:sp>
      <p:grpSp>
        <p:nvGrpSpPr>
          <p:cNvPr id="3076" name="Group 235"/>
          <p:cNvGrpSpPr>
            <a:grpSpLocks/>
          </p:cNvGrpSpPr>
          <p:nvPr/>
        </p:nvGrpSpPr>
        <p:grpSpPr bwMode="auto">
          <a:xfrm>
            <a:off x="928688" y="9355138"/>
            <a:ext cx="14479587" cy="7297737"/>
            <a:chOff x="586" y="5741"/>
            <a:chExt cx="9121" cy="4595"/>
          </a:xfrm>
        </p:grpSpPr>
        <p:sp>
          <p:nvSpPr>
            <p:cNvPr id="3103" name="Rectangle 8"/>
            <p:cNvSpPr>
              <a:spLocks noChangeArrowheads="1"/>
            </p:cNvSpPr>
            <p:nvPr/>
          </p:nvSpPr>
          <p:spPr bwMode="auto">
            <a:xfrm>
              <a:off x="589" y="6352"/>
              <a:ext cx="9118" cy="3984"/>
            </a:xfrm>
            <a:prstGeom prst="rect">
              <a:avLst/>
            </a:prstGeom>
            <a:solidFill>
              <a:schemeClr val="bg1">
                <a:alpha val="61176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359932" tIns="359932" rIns="359932" bIns="359932">
              <a:spAutoFit/>
            </a:bodyPr>
            <a:lstStyle/>
            <a:p>
              <a:pPr algn="justLow" eaLnBrk="1" hangingPunct="1"/>
              <a:r>
                <a:rPr lang="fr-FR" altLang="fr-FR" sz="2800" dirty="0"/>
                <a:t>Les  instructions présentées dans ce document  constituent des directives pour la préparation d’un POSTER à soumettre </a:t>
              </a:r>
              <a:r>
                <a:rPr lang="fr-FR" altLang="fr-FR" sz="2800" dirty="0" smtClean="0"/>
                <a:t>au CIIP2022 </a:t>
              </a:r>
              <a:r>
                <a:rPr lang="fr-FR" altLang="fr-FR" sz="2800" dirty="0"/>
                <a:t>ce document peut être utilisé comme un modèle sous Power Point . </a:t>
              </a:r>
            </a:p>
            <a:p>
              <a:pPr algn="justLow" eaLnBrk="1" hangingPunct="1"/>
              <a:endParaRPr lang="fr-FR" altLang="fr-FR" sz="2800" dirty="0"/>
            </a:p>
            <a:p>
              <a:pPr algn="justLow" eaLnBrk="1" hangingPunct="1"/>
              <a:endParaRPr lang="fr-FR" altLang="fr-FR" sz="2800" dirty="0"/>
            </a:p>
            <a:p>
              <a:pPr algn="justLow" eaLnBrk="1" hangingPunct="1"/>
              <a:r>
                <a:rPr lang="fr-FR" altLang="fr-FR" sz="2800" b="1" dirty="0"/>
                <a:t>La taille du poster est 70 cm sur 90 cm</a:t>
              </a:r>
            </a:p>
            <a:p>
              <a:pPr algn="justLow" eaLnBrk="1" hangingPunct="1"/>
              <a:endParaRPr lang="fr-FR" altLang="fr-FR" sz="2800" dirty="0"/>
            </a:p>
            <a:p>
              <a:pPr algn="justLow" eaLnBrk="1" hangingPunct="1"/>
              <a:r>
                <a:rPr lang="fr-FR" altLang="fr-FR" sz="2800" dirty="0"/>
                <a:t>Police des titre de paragraphe: Arial 40 Gras</a:t>
              </a:r>
            </a:p>
            <a:p>
              <a:pPr algn="justLow" eaLnBrk="1" hangingPunct="1"/>
              <a:r>
                <a:rPr lang="fr-FR" altLang="fr-FR" sz="2800" dirty="0"/>
                <a:t>Police du texte de paragraphe : Arial 28</a:t>
              </a:r>
            </a:p>
            <a:p>
              <a:pPr algn="justLow" eaLnBrk="1" hangingPunct="1"/>
              <a:endParaRPr lang="fr-FR" altLang="fr-FR" sz="2800" dirty="0"/>
            </a:p>
            <a:p>
              <a:pPr algn="justLow" eaLnBrk="1" hangingPunct="1"/>
              <a:r>
                <a:rPr lang="fr-FR" altLang="fr-FR" sz="2800" b="1" dirty="0"/>
                <a:t>Pour les sections qui suivent, elles sont en nombre de trois et  vous avez la possibilité d’ajouter d‘autres en fonction de votre besoin</a:t>
              </a:r>
            </a:p>
            <a:p>
              <a:pPr eaLnBrk="1" hangingPunct="1"/>
              <a:endParaRPr lang="fr-FR" altLang="fr-FR" sz="2800" dirty="0"/>
            </a:p>
          </p:txBody>
        </p:sp>
        <p:sp>
          <p:nvSpPr>
            <p:cNvPr id="3104" name="Text Box 25"/>
            <p:cNvSpPr txBox="1">
              <a:spLocks noChangeArrowheads="1"/>
            </p:cNvSpPr>
            <p:nvPr/>
          </p:nvSpPr>
          <p:spPr bwMode="auto">
            <a:xfrm>
              <a:off x="586" y="5741"/>
              <a:ext cx="9121" cy="61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lIns="359932" tIns="179966" rIns="359932" bIns="179966">
              <a:spAutoFit/>
            </a:bodyPr>
            <a:lstStyle/>
            <a:p>
              <a:pPr marL="457200" indent="-457200" algn="ctr">
                <a:spcBef>
                  <a:spcPct val="50000"/>
                </a:spcBef>
              </a:pPr>
              <a:r>
                <a:rPr lang="fr-FR" altLang="fr-FR" sz="4000" b="1">
                  <a:solidFill>
                    <a:schemeClr val="bg1"/>
                  </a:solidFill>
                  <a:cs typeface="Times New Roman" pitchFamily="18" charset="0"/>
                </a:rPr>
                <a:t>INTRODUCTION</a:t>
              </a:r>
              <a:endParaRPr lang="en-US" altLang="fr-FR" sz="40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077" name="Group 236"/>
          <p:cNvGrpSpPr>
            <a:grpSpLocks/>
          </p:cNvGrpSpPr>
          <p:nvPr/>
        </p:nvGrpSpPr>
        <p:grpSpPr bwMode="auto">
          <a:xfrm>
            <a:off x="936625" y="18035588"/>
            <a:ext cx="14474825" cy="2740025"/>
            <a:chOff x="590" y="10433"/>
            <a:chExt cx="9117" cy="1726"/>
          </a:xfrm>
        </p:grpSpPr>
        <p:sp>
          <p:nvSpPr>
            <p:cNvPr id="3101" name="Rectangle 11"/>
            <p:cNvSpPr>
              <a:spLocks noChangeArrowheads="1"/>
            </p:cNvSpPr>
            <p:nvPr/>
          </p:nvSpPr>
          <p:spPr bwMode="auto">
            <a:xfrm>
              <a:off x="590" y="11023"/>
              <a:ext cx="9117" cy="1136"/>
            </a:xfrm>
            <a:prstGeom prst="rect">
              <a:avLst/>
            </a:prstGeom>
            <a:solidFill>
              <a:schemeClr val="bg1">
                <a:alpha val="61176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359932" tIns="359932" rIns="359932" bIns="359932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fr-FR" altLang="fr-FR" sz="2800">
                  <a:solidFill>
                    <a:srgbClr val="000000"/>
                  </a:solidFill>
                </a:rPr>
                <a:t> </a:t>
              </a:r>
              <a:r>
                <a:rPr lang="fr-FR" altLang="fr-FR" sz="2800" b="1" i="1">
                  <a:solidFill>
                    <a:srgbClr val="000000"/>
                  </a:solidFill>
                  <a:ea typeface="Arial" pitchFamily="34" charset="0"/>
                  <a:cs typeface="Times New Roman" pitchFamily="18" charset="0"/>
                </a:rPr>
                <a:t>Les sous-titres en Italique :</a:t>
              </a:r>
              <a:r>
                <a:rPr lang="fr-FR" altLang="fr-FR" sz="2800" b="1" i="1">
                  <a:solidFill>
                    <a:srgbClr val="000000"/>
                  </a:solidFill>
                  <a:cs typeface="Times New Roman" pitchFamily="18" charset="0"/>
                </a:rPr>
                <a:t>Arial 28 Gras</a:t>
              </a:r>
              <a:endParaRPr lang="fr-FR" altLang="fr-FR" sz="2800" b="1" i="1">
                <a:solidFill>
                  <a:srgbClr val="000000"/>
                </a:solidFill>
              </a:endParaRPr>
            </a:p>
            <a:p>
              <a:pPr algn="just">
                <a:spcBef>
                  <a:spcPct val="50000"/>
                </a:spcBef>
              </a:pPr>
              <a:r>
                <a:rPr lang="fr-FR" altLang="fr-FR" sz="2800"/>
                <a:t>Police du texte de paragraphe : Arial 28</a:t>
              </a:r>
            </a:p>
          </p:txBody>
        </p:sp>
        <p:sp>
          <p:nvSpPr>
            <p:cNvPr id="3102" name="Text Box 27"/>
            <p:cNvSpPr txBox="1">
              <a:spLocks noChangeArrowheads="1"/>
            </p:cNvSpPr>
            <p:nvPr/>
          </p:nvSpPr>
          <p:spPr bwMode="auto">
            <a:xfrm>
              <a:off x="590" y="10433"/>
              <a:ext cx="9117" cy="617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miter lim="800000"/>
              <a:headEnd/>
              <a:tailEnd/>
            </a:ln>
          </p:spPr>
          <p:txBody>
            <a:bodyPr lIns="359932" tIns="179966" rIns="359932" bIns="179966">
              <a:spAutoFit/>
            </a:bodyPr>
            <a:lstStyle/>
            <a:p>
              <a:pPr marL="457200" indent="-457200" algn="ctr">
                <a:spcBef>
                  <a:spcPct val="50000"/>
                </a:spcBef>
              </a:pPr>
              <a:r>
                <a:rPr lang="fr-FR" altLang="fr-FR" sz="4000" b="1">
                  <a:solidFill>
                    <a:schemeClr val="bg1"/>
                  </a:solidFill>
                  <a:cs typeface="Times New Roman" pitchFamily="18" charset="0"/>
                </a:rPr>
                <a:t>TITRE 1</a:t>
              </a:r>
              <a:endParaRPr lang="en-US" altLang="fr-FR" sz="4000" b="1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3078" name="Group 237"/>
          <p:cNvGrpSpPr>
            <a:grpSpLocks/>
          </p:cNvGrpSpPr>
          <p:nvPr/>
        </p:nvGrpSpPr>
        <p:grpSpPr bwMode="auto">
          <a:xfrm>
            <a:off x="1008063" y="27862213"/>
            <a:ext cx="14474825" cy="3386137"/>
            <a:chOff x="635" y="18099"/>
            <a:chExt cx="9117" cy="2133"/>
          </a:xfrm>
        </p:grpSpPr>
        <p:sp>
          <p:nvSpPr>
            <p:cNvPr id="3099" name="Rectangle 38"/>
            <p:cNvSpPr>
              <a:spLocks noChangeArrowheads="1"/>
            </p:cNvSpPr>
            <p:nvPr/>
          </p:nvSpPr>
          <p:spPr bwMode="auto">
            <a:xfrm>
              <a:off x="635" y="18688"/>
              <a:ext cx="9117" cy="1544"/>
            </a:xfrm>
            <a:prstGeom prst="rect">
              <a:avLst/>
            </a:prstGeom>
            <a:solidFill>
              <a:schemeClr val="bg1">
                <a:alpha val="61176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lIns="359932" tIns="359932" rIns="359932" bIns="359932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fr-FR" altLang="fr-FR" sz="2800"/>
            </a:p>
            <a:p>
              <a:pPr algn="justLow">
                <a:spcBef>
                  <a:spcPct val="50000"/>
                </a:spcBef>
              </a:pPr>
              <a:endParaRPr lang="en-US" altLang="fr-FR" sz="2800"/>
            </a:p>
            <a:p>
              <a:pPr algn="justLow">
                <a:spcBef>
                  <a:spcPct val="50000"/>
                </a:spcBef>
              </a:pPr>
              <a:endParaRPr lang="en-US" altLang="fr-FR" sz="2800"/>
            </a:p>
          </p:txBody>
        </p:sp>
        <p:sp>
          <p:nvSpPr>
            <p:cNvPr id="3100" name="Text Box 39"/>
            <p:cNvSpPr txBox="1">
              <a:spLocks noChangeArrowheads="1"/>
            </p:cNvSpPr>
            <p:nvPr/>
          </p:nvSpPr>
          <p:spPr bwMode="auto">
            <a:xfrm>
              <a:off x="635" y="18099"/>
              <a:ext cx="9117" cy="617"/>
            </a:xfrm>
            <a:prstGeom prst="rect">
              <a:avLst/>
            </a:prstGeom>
            <a:solidFill>
              <a:srgbClr val="00B0F0"/>
            </a:solidFill>
            <a:ln w="9525" algn="ctr">
              <a:noFill/>
              <a:miter lim="800000"/>
              <a:headEnd/>
              <a:tailEnd/>
            </a:ln>
          </p:spPr>
          <p:txBody>
            <a:bodyPr lIns="359932" tIns="179966" rIns="359932" bIns="179966">
              <a:spAutoFit/>
            </a:bodyPr>
            <a:lstStyle/>
            <a:p>
              <a:pPr marL="457200" indent="-457200" algn="ctr">
                <a:spcBef>
                  <a:spcPct val="50000"/>
                </a:spcBef>
              </a:pPr>
              <a:r>
                <a:rPr lang="fr-FR" altLang="fr-FR" sz="4000" b="1">
                  <a:solidFill>
                    <a:schemeClr val="bg1"/>
                  </a:solidFill>
                  <a:cs typeface="Times New Roman" pitchFamily="18" charset="0"/>
                </a:rPr>
                <a:t>TITRE 2</a:t>
              </a:r>
              <a:endParaRPr lang="en-US" altLang="fr-FR" sz="4000" b="1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sp>
        <p:nvSpPr>
          <p:cNvPr id="3079" name="Rectangle 135"/>
          <p:cNvSpPr>
            <a:spLocks noChangeArrowheads="1"/>
          </p:cNvSpPr>
          <p:nvPr/>
        </p:nvSpPr>
        <p:spPr bwMode="white">
          <a:xfrm>
            <a:off x="455613" y="320675"/>
            <a:ext cx="81565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0" rIns="91424" bIns="45710" anchor="ctr"/>
          <a:lstStyle/>
          <a:p>
            <a:pPr algn="ctr" defTabSz="4321175" eaLnBrk="1" hangingPunct="1"/>
            <a:endParaRPr lang="en-US" altLang="fr-FR" sz="20800">
              <a:solidFill>
                <a:schemeClr val="tx2"/>
              </a:solidFill>
            </a:endParaRPr>
          </a:p>
        </p:txBody>
      </p:sp>
      <p:grpSp>
        <p:nvGrpSpPr>
          <p:cNvPr id="3080" name="Group 241"/>
          <p:cNvGrpSpPr>
            <a:grpSpLocks/>
          </p:cNvGrpSpPr>
          <p:nvPr/>
        </p:nvGrpSpPr>
        <p:grpSpPr bwMode="auto">
          <a:xfrm>
            <a:off x="17062450" y="9399588"/>
            <a:ext cx="14474825" cy="2559050"/>
            <a:chOff x="10747" y="5730"/>
            <a:chExt cx="9121" cy="1614"/>
          </a:xfrm>
        </p:grpSpPr>
        <p:sp>
          <p:nvSpPr>
            <p:cNvPr id="3097" name="Rectangle 239"/>
            <p:cNvSpPr>
              <a:spLocks noChangeArrowheads="1"/>
            </p:cNvSpPr>
            <p:nvPr/>
          </p:nvSpPr>
          <p:spPr bwMode="auto">
            <a:xfrm>
              <a:off x="10750" y="6351"/>
              <a:ext cx="9118" cy="993"/>
            </a:xfrm>
            <a:prstGeom prst="rect">
              <a:avLst/>
            </a:prstGeom>
            <a:solidFill>
              <a:schemeClr val="bg1">
                <a:alpha val="61176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359932" tIns="359932" rIns="359932" bIns="359932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fr-FR" altLang="fr-FR" sz="2800">
                  <a:solidFill>
                    <a:srgbClr val="000000"/>
                  </a:solidFill>
                  <a:cs typeface="Times New Roman" pitchFamily="18" charset="0"/>
                </a:rPr>
                <a:t>Les figures et les tableaux doivent être présentés suivant le modèle ci-après tout en précisant le numéro et le titre.</a:t>
              </a:r>
            </a:p>
          </p:txBody>
        </p:sp>
        <p:sp>
          <p:nvSpPr>
            <p:cNvPr id="3098" name="Text Box 240"/>
            <p:cNvSpPr txBox="1">
              <a:spLocks noChangeArrowheads="1"/>
            </p:cNvSpPr>
            <p:nvPr/>
          </p:nvSpPr>
          <p:spPr bwMode="auto">
            <a:xfrm>
              <a:off x="10747" y="5730"/>
              <a:ext cx="9121" cy="617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lIns="359932" tIns="179966" rIns="359932" bIns="179966">
              <a:spAutoFit/>
            </a:bodyPr>
            <a:lstStyle/>
            <a:p>
              <a:pPr marL="457200" indent="-457200" algn="ctr">
                <a:spcBef>
                  <a:spcPct val="50000"/>
                </a:spcBef>
              </a:pPr>
              <a:r>
                <a:rPr lang="fr-FR" altLang="fr-FR" sz="4000" b="1">
                  <a:solidFill>
                    <a:schemeClr val="bg1"/>
                  </a:solidFill>
                  <a:cs typeface="Times New Roman" pitchFamily="18" charset="0"/>
                </a:rPr>
                <a:t>TITRE 3</a:t>
              </a:r>
              <a:endParaRPr lang="en-US" altLang="fr-FR" sz="4000" b="1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3081" name="Group 242"/>
          <p:cNvGrpSpPr>
            <a:grpSpLocks/>
          </p:cNvGrpSpPr>
          <p:nvPr/>
        </p:nvGrpSpPr>
        <p:grpSpPr bwMode="auto">
          <a:xfrm>
            <a:off x="17138650" y="30748288"/>
            <a:ext cx="14481175" cy="6237287"/>
            <a:chOff x="10747" y="5730"/>
            <a:chExt cx="9121" cy="3930"/>
          </a:xfrm>
        </p:grpSpPr>
        <p:sp>
          <p:nvSpPr>
            <p:cNvPr id="3095" name="Rectangle 243"/>
            <p:cNvSpPr>
              <a:spLocks noChangeArrowheads="1"/>
            </p:cNvSpPr>
            <p:nvPr/>
          </p:nvSpPr>
          <p:spPr bwMode="auto">
            <a:xfrm>
              <a:off x="10750" y="6351"/>
              <a:ext cx="9118" cy="3309"/>
            </a:xfrm>
            <a:prstGeom prst="rect">
              <a:avLst/>
            </a:prstGeom>
            <a:solidFill>
              <a:schemeClr val="bg1">
                <a:alpha val="61176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359932" tIns="359932" rIns="359932" bIns="359932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fr-FR" altLang="fr-FR" sz="2800">
                <a:solidFill>
                  <a:srgbClr val="000000"/>
                </a:solidFill>
                <a:cs typeface="Times New Roman" pitchFamily="18" charset="0"/>
              </a:endParaRPr>
            </a:p>
            <a:p>
              <a:pPr eaLnBrk="1" hangingPunct="1"/>
              <a:r>
                <a:rPr lang="fr-CA" altLang="fr-FR" sz="2800">
                  <a:solidFill>
                    <a:srgbClr val="000000"/>
                  </a:solidFill>
                  <a:cs typeface="Times New Roman" pitchFamily="18" charset="0"/>
                </a:rPr>
                <a:t>Mentionnez ici vos :</a:t>
              </a:r>
            </a:p>
            <a:p>
              <a:pPr eaLnBrk="1" hangingPunct="1"/>
              <a:r>
                <a:rPr lang="fr-CA" altLang="fr-FR" sz="2800">
                  <a:solidFill>
                    <a:srgbClr val="000000"/>
                  </a:solidFill>
                  <a:cs typeface="Times New Roman" pitchFamily="18" charset="0"/>
                </a:rPr>
                <a:t>résultats,</a:t>
              </a:r>
            </a:p>
            <a:p>
              <a:pPr eaLnBrk="1" hangingPunct="1"/>
              <a:r>
                <a:rPr lang="fr-CA" altLang="fr-FR" sz="2800">
                  <a:solidFill>
                    <a:srgbClr val="000000"/>
                  </a:solidFill>
                  <a:cs typeface="Times New Roman" pitchFamily="18" charset="0"/>
                </a:rPr>
                <a:t>conclusions</a:t>
              </a:r>
            </a:p>
            <a:p>
              <a:pPr eaLnBrk="1" hangingPunct="1"/>
              <a:r>
                <a:rPr lang="fr-CA" altLang="fr-FR" sz="2800">
                  <a:solidFill>
                    <a:srgbClr val="000000"/>
                  </a:solidFill>
                  <a:cs typeface="Times New Roman" pitchFamily="18" charset="0"/>
                </a:rPr>
                <a:t>réflexions</a:t>
              </a:r>
            </a:p>
            <a:p>
              <a:pPr eaLnBrk="1" hangingPunct="1"/>
              <a:r>
                <a:rPr lang="fr-FR" altLang="fr-FR" sz="2800">
                  <a:solidFill>
                    <a:srgbClr val="000000"/>
                  </a:solidFill>
                  <a:cs typeface="Times New Roman" pitchFamily="18" charset="0"/>
                </a:rPr>
                <a:t>prochains travaux</a:t>
              </a:r>
            </a:p>
            <a:p>
              <a:pPr algn="just">
                <a:spcBef>
                  <a:spcPct val="50000"/>
                </a:spcBef>
              </a:pPr>
              <a:endParaRPr lang="fr-FR" altLang="fr-FR" sz="280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just">
                <a:spcBef>
                  <a:spcPct val="50000"/>
                </a:spcBef>
              </a:pPr>
              <a:endParaRPr lang="fr-FR" altLang="fr-FR" sz="280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just">
                <a:spcBef>
                  <a:spcPct val="50000"/>
                </a:spcBef>
              </a:pPr>
              <a:endParaRPr lang="fr-FR" altLang="fr-FR" sz="280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3096" name="Text Box 244"/>
            <p:cNvSpPr txBox="1">
              <a:spLocks noChangeArrowheads="1"/>
            </p:cNvSpPr>
            <p:nvPr/>
          </p:nvSpPr>
          <p:spPr bwMode="auto">
            <a:xfrm>
              <a:off x="10747" y="5730"/>
              <a:ext cx="9121" cy="617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lIns="359932" tIns="179966" rIns="359932" bIns="179966">
              <a:spAutoFit/>
            </a:bodyPr>
            <a:lstStyle/>
            <a:p>
              <a:pPr marL="457200" indent="-457200" algn="ctr">
                <a:spcBef>
                  <a:spcPct val="50000"/>
                </a:spcBef>
              </a:pPr>
              <a:r>
                <a:rPr lang="en-GB" altLang="fr-FR" sz="4000" b="1">
                  <a:solidFill>
                    <a:schemeClr val="bg1"/>
                  </a:solidFill>
                  <a:cs typeface="Times New Roman" pitchFamily="18" charset="0"/>
                </a:rPr>
                <a:t>CONCLUSION</a:t>
              </a:r>
              <a:endParaRPr lang="en-US" altLang="fr-FR" sz="4000" b="1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sp>
        <p:nvSpPr>
          <p:cNvPr id="3082" name="Rectangle 250"/>
          <p:cNvSpPr>
            <a:spLocks noChangeArrowheads="1"/>
          </p:cNvSpPr>
          <p:nvPr/>
        </p:nvSpPr>
        <p:spPr bwMode="auto">
          <a:xfrm>
            <a:off x="21097875" y="19581813"/>
            <a:ext cx="6553200" cy="1157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0" tIns="360000" rIns="360000" bIns="360000" anchor="ctr">
            <a:spAutoFit/>
          </a:bodyPr>
          <a:lstStyle/>
          <a:p>
            <a:pPr algn="ctr" eaLnBrk="1" hangingPunct="1"/>
            <a:r>
              <a:rPr lang="fr-FR" altLang="fr-FR" sz="2800"/>
              <a:t>Fig. 1: Titre de la figure.</a:t>
            </a:r>
          </a:p>
        </p:txBody>
      </p:sp>
      <p:sp>
        <p:nvSpPr>
          <p:cNvPr id="3083" name="Rectangle 253"/>
          <p:cNvSpPr>
            <a:spLocks noChangeArrowheads="1"/>
          </p:cNvSpPr>
          <p:nvPr/>
        </p:nvSpPr>
        <p:spPr bwMode="auto">
          <a:xfrm>
            <a:off x="20523200" y="29241750"/>
            <a:ext cx="6553200" cy="1157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0" tIns="360000" rIns="360000" bIns="360000" anchor="ctr">
            <a:spAutoFit/>
          </a:bodyPr>
          <a:lstStyle/>
          <a:p>
            <a:pPr algn="ctr" eaLnBrk="1" hangingPunct="1"/>
            <a:r>
              <a:rPr lang="fr-FR" altLang="fr-FR" sz="2800"/>
              <a:t>Fig. 2: Titre de la figure.</a:t>
            </a:r>
          </a:p>
        </p:txBody>
      </p:sp>
      <p:sp>
        <p:nvSpPr>
          <p:cNvPr id="3084" name="Text Box 33"/>
          <p:cNvSpPr txBox="1">
            <a:spLocks noChangeArrowheads="1"/>
          </p:cNvSpPr>
          <p:nvPr/>
        </p:nvSpPr>
        <p:spPr bwMode="auto">
          <a:xfrm>
            <a:off x="27147838" y="1022350"/>
            <a:ext cx="4503737" cy="1938338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91424" tIns="45710" rIns="91424" bIns="45710">
            <a:spAutoFit/>
          </a:bodyPr>
          <a:lstStyle/>
          <a:p>
            <a:pPr algn="ctr" defTabSz="4321175" eaLnBrk="1" hangingPunct="1"/>
            <a:r>
              <a:rPr lang="fr-FR" altLang="fr-FR" sz="6000" dirty="0"/>
              <a:t>Placer votre </a:t>
            </a:r>
          </a:p>
          <a:p>
            <a:pPr algn="ctr" defTabSz="4321175" eaLnBrk="1" hangingPunct="1"/>
            <a:r>
              <a:rPr lang="fr-FR" altLang="fr-FR" sz="6000" dirty="0"/>
              <a:t>logo ici</a:t>
            </a:r>
          </a:p>
        </p:txBody>
      </p:sp>
      <p:sp>
        <p:nvSpPr>
          <p:cNvPr id="3085" name="Rectangle 253"/>
          <p:cNvSpPr>
            <a:spLocks noChangeArrowheads="1"/>
          </p:cNvSpPr>
          <p:nvPr/>
        </p:nvSpPr>
        <p:spPr bwMode="auto">
          <a:xfrm>
            <a:off x="0" y="5184775"/>
            <a:ext cx="32404050" cy="39878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lIns="121917" tIns="60958" rIns="121917" bIns="60958" anchorCtr="1"/>
          <a:lstStyle/>
          <a:p>
            <a:pPr algn="ctr" eaLnBrk="1" hangingPunct="1">
              <a:spcBef>
                <a:spcPct val="50000"/>
              </a:spcBef>
            </a:pPr>
            <a:r>
              <a:rPr lang="en-US" altLang="fr-FR" sz="3600" b="1" dirty="0"/>
              <a:t>Résumé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fr-FR" sz="3600" b="1"/>
              <a:t>          </a:t>
            </a:r>
            <a:r>
              <a:rPr lang="en-US" altLang="fr-FR" sz="3600" b="1" smtClean="0"/>
              <a:t> </a:t>
            </a:r>
            <a:r>
              <a:rPr lang="fr-FR" altLang="fr-FR" sz="3600" dirty="0"/>
              <a:t>Police du texte de paragraphe : Arial 32</a:t>
            </a:r>
          </a:p>
          <a:p>
            <a:pPr algn="ctr" eaLnBrk="1" hangingPunct="1"/>
            <a:endParaRPr lang="fr-FR" altLang="fr-FR" sz="5700" b="1" dirty="0"/>
          </a:p>
        </p:txBody>
      </p:sp>
      <p:sp>
        <p:nvSpPr>
          <p:cNvPr id="3086" name="Rectangle 29"/>
          <p:cNvSpPr>
            <a:spLocks noChangeArrowheads="1"/>
          </p:cNvSpPr>
          <p:nvPr/>
        </p:nvSpPr>
        <p:spPr bwMode="auto">
          <a:xfrm>
            <a:off x="128588" y="3028950"/>
            <a:ext cx="320040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2813"/>
            <a:r>
              <a:rPr lang="fr-FR" altLang="fr-FR" sz="3600" b="1">
                <a:solidFill>
                  <a:srgbClr val="000000"/>
                </a:solidFill>
              </a:rPr>
              <a:t>Prénom Nom1, Prénom Nom, Prénom Nom, 	</a:t>
            </a:r>
            <a:r>
              <a:rPr lang="en-US" altLang="fr-FR" sz="3600" b="1">
                <a:solidFill>
                  <a:srgbClr val="000000"/>
                </a:solidFill>
              </a:rPr>
              <a:t>Arial</a:t>
            </a:r>
            <a:r>
              <a:rPr lang="fr-FR" altLang="fr-FR" sz="3600" b="1">
                <a:solidFill>
                  <a:srgbClr val="000000"/>
                </a:solidFill>
              </a:rPr>
              <a:t> gras </a:t>
            </a:r>
            <a:r>
              <a:rPr lang="en-US" altLang="fr-FR" sz="3600" b="1">
                <a:solidFill>
                  <a:srgbClr val="000000"/>
                </a:solidFill>
              </a:rPr>
              <a:t> 36</a:t>
            </a:r>
            <a:endParaRPr lang="fr-FR" altLang="fr-FR" sz="3600" b="1">
              <a:solidFill>
                <a:srgbClr val="000000"/>
              </a:solidFill>
            </a:endParaRPr>
          </a:p>
          <a:p>
            <a:pPr algn="ctr" defTabSz="912813"/>
            <a:r>
              <a:rPr lang="fr-FR" altLang="fr-FR" sz="2400">
                <a:solidFill>
                  <a:srgbClr val="000000"/>
                </a:solidFill>
              </a:rPr>
              <a:t>Affiliation des auteurs 	       arial 24        </a:t>
            </a:r>
          </a:p>
          <a:p>
            <a:pPr algn="ctr" defTabSz="912813"/>
            <a:r>
              <a:rPr lang="fr-FR" altLang="fr-FR" sz="2000">
                <a:solidFill>
                  <a:srgbClr val="000000"/>
                </a:solidFill>
              </a:rPr>
              <a:t>Adresse mail des auteurs                  arial 20     </a:t>
            </a:r>
          </a:p>
        </p:txBody>
      </p:sp>
      <p:sp>
        <p:nvSpPr>
          <p:cNvPr id="3087" name="Rectangle 6"/>
          <p:cNvSpPr>
            <a:spLocks noChangeArrowheads="1"/>
          </p:cNvSpPr>
          <p:nvPr/>
        </p:nvSpPr>
        <p:spPr bwMode="auto">
          <a:xfrm>
            <a:off x="0" y="42492613"/>
            <a:ext cx="32404050" cy="4699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lIns="91424" tIns="45710" rIns="91424" bIns="45710" anchor="ctr"/>
          <a:lstStyle/>
          <a:p>
            <a:pPr algn="r"/>
            <a:r>
              <a:rPr lang="fr-FR" altLang="fr-FR" b="1" dirty="0" smtClean="0">
                <a:solidFill>
                  <a:schemeClr val="bg1"/>
                </a:solidFill>
              </a:rPr>
              <a:t>Ciip.ieee.tn</a:t>
            </a:r>
            <a:r>
              <a:rPr lang="fr-FR" altLang="fr-FR" dirty="0" smtClean="0">
                <a:solidFill>
                  <a:schemeClr val="bg1"/>
                </a:solidFill>
              </a:rPr>
              <a:t>                   </a:t>
            </a:r>
            <a:r>
              <a:rPr lang="fr-FR" altLang="fr-FR" dirty="0">
                <a:solidFill>
                  <a:schemeClr val="bg1"/>
                </a:solidFill>
              </a:rPr>
              <a:t>Em</a:t>
            </a:r>
            <a:r>
              <a:rPr lang="fr-FR" altLang="fr-FR" b="1" dirty="0">
                <a:solidFill>
                  <a:schemeClr val="bg1"/>
                </a:solidFill>
              </a:rPr>
              <a:t>ail : </a:t>
            </a:r>
            <a:r>
              <a:rPr lang="fr-FR" altLang="fr-FR" b="1" dirty="0" smtClean="0">
                <a:solidFill>
                  <a:schemeClr val="bg1"/>
                </a:solidFill>
              </a:rPr>
              <a:t>cip@ieee.tn</a:t>
            </a:r>
            <a:r>
              <a:rPr lang="fr-FR" altLang="fr-FR" dirty="0" smtClean="0">
                <a:solidFill>
                  <a:schemeClr val="bg1"/>
                </a:solidFill>
              </a:rPr>
              <a:t>       </a:t>
            </a:r>
            <a:endParaRPr lang="en-US" altLang="fr-FR" dirty="0">
              <a:solidFill>
                <a:schemeClr val="bg1"/>
              </a:solidFill>
            </a:endParaRPr>
          </a:p>
        </p:txBody>
      </p:sp>
      <p:grpSp>
        <p:nvGrpSpPr>
          <p:cNvPr id="3088" name="Group 242"/>
          <p:cNvGrpSpPr>
            <a:grpSpLocks/>
          </p:cNvGrpSpPr>
          <p:nvPr/>
        </p:nvGrpSpPr>
        <p:grpSpPr bwMode="auto">
          <a:xfrm>
            <a:off x="17291050" y="38174613"/>
            <a:ext cx="14481175" cy="2563812"/>
            <a:chOff x="10747" y="5736"/>
            <a:chExt cx="9121" cy="1616"/>
          </a:xfrm>
        </p:grpSpPr>
        <p:sp>
          <p:nvSpPr>
            <p:cNvPr id="3093" name="Rectangle 243"/>
            <p:cNvSpPr>
              <a:spLocks noChangeArrowheads="1"/>
            </p:cNvSpPr>
            <p:nvPr/>
          </p:nvSpPr>
          <p:spPr bwMode="auto">
            <a:xfrm>
              <a:off x="10750" y="6351"/>
              <a:ext cx="9118" cy="1001"/>
            </a:xfrm>
            <a:prstGeom prst="rect">
              <a:avLst/>
            </a:prstGeom>
            <a:solidFill>
              <a:schemeClr val="bg1">
                <a:alpha val="61176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359932" tIns="359932" rIns="359932" bIns="359932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fr-FR" altLang="fr-FR" sz="2800">
                <a:solidFill>
                  <a:srgbClr val="000000"/>
                </a:solidFill>
                <a:cs typeface="Times New Roman" pitchFamily="18" charset="0"/>
              </a:endParaRPr>
            </a:p>
            <a:p>
              <a:pPr eaLnBrk="1" hangingPunct="1"/>
              <a:r>
                <a:rPr lang="fr-CA" altLang="fr-FR" sz="2800">
                  <a:solidFill>
                    <a:srgbClr val="000000"/>
                  </a:solidFill>
                  <a:cs typeface="Times New Roman" pitchFamily="18" charset="0"/>
                </a:rPr>
                <a:t>Mentionnez ici vos références.</a:t>
              </a:r>
            </a:p>
          </p:txBody>
        </p:sp>
        <p:sp>
          <p:nvSpPr>
            <p:cNvPr id="3094" name="Text Box 244"/>
            <p:cNvSpPr txBox="1">
              <a:spLocks noChangeArrowheads="1"/>
            </p:cNvSpPr>
            <p:nvPr/>
          </p:nvSpPr>
          <p:spPr bwMode="auto">
            <a:xfrm>
              <a:off x="10747" y="5736"/>
              <a:ext cx="9121" cy="617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lIns="359932" tIns="179966" rIns="359932" bIns="179966">
              <a:spAutoFit/>
            </a:bodyPr>
            <a:lstStyle/>
            <a:p>
              <a:pPr marL="457200" indent="-457200" algn="ctr">
                <a:spcBef>
                  <a:spcPct val="50000"/>
                </a:spcBef>
              </a:pPr>
              <a:r>
                <a:rPr lang="en-GB" altLang="fr-FR" sz="4000" b="1">
                  <a:solidFill>
                    <a:schemeClr val="bg1"/>
                  </a:solidFill>
                  <a:cs typeface="Times New Roman" pitchFamily="18" charset="0"/>
                </a:rPr>
                <a:t>REFERENCES</a:t>
              </a:r>
              <a:endParaRPr lang="en-US" altLang="fr-FR" sz="4000" b="1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sp>
        <p:nvSpPr>
          <p:cNvPr id="3089" name="Rectangle 11"/>
          <p:cNvSpPr>
            <a:spLocks noChangeArrowheads="1"/>
          </p:cNvSpPr>
          <p:nvPr/>
        </p:nvSpPr>
        <p:spPr bwMode="auto">
          <a:xfrm>
            <a:off x="1089025" y="28889325"/>
            <a:ext cx="14474825" cy="1803400"/>
          </a:xfrm>
          <a:prstGeom prst="rect">
            <a:avLst/>
          </a:prstGeom>
          <a:solidFill>
            <a:schemeClr val="bg1">
              <a:alpha val="61176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359932" tIns="359932" rIns="359932" bIns="359932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altLang="fr-FR" sz="2800">
                <a:solidFill>
                  <a:srgbClr val="000000"/>
                </a:solidFill>
              </a:rPr>
              <a:t> </a:t>
            </a:r>
            <a:r>
              <a:rPr lang="fr-FR" altLang="fr-FR" sz="2800" b="1" i="1">
                <a:solidFill>
                  <a:srgbClr val="000000"/>
                </a:solidFill>
                <a:ea typeface="Arial" pitchFamily="34" charset="0"/>
                <a:cs typeface="Times New Roman" pitchFamily="18" charset="0"/>
              </a:rPr>
              <a:t>Les sous-titres en Italique :</a:t>
            </a:r>
            <a:r>
              <a:rPr lang="fr-FR" altLang="fr-FR" sz="2800" b="1" i="1">
                <a:solidFill>
                  <a:srgbClr val="000000"/>
                </a:solidFill>
                <a:cs typeface="Times New Roman" pitchFamily="18" charset="0"/>
              </a:rPr>
              <a:t>Arial 28 Gras</a:t>
            </a:r>
            <a:endParaRPr lang="fr-FR" altLang="fr-FR" sz="2800" b="1" i="1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fr-FR" altLang="fr-FR" sz="2800"/>
              <a:t>Police du texte de paragraphe : Arial 28</a:t>
            </a:r>
          </a:p>
        </p:txBody>
      </p:sp>
      <p:sp>
        <p:nvSpPr>
          <p:cNvPr id="3090" name="Rectangle 36"/>
          <p:cNvSpPr>
            <a:spLocks noChangeArrowheads="1"/>
          </p:cNvSpPr>
          <p:nvPr/>
        </p:nvSpPr>
        <p:spPr bwMode="auto">
          <a:xfrm>
            <a:off x="18416588" y="11887200"/>
            <a:ext cx="10715625" cy="8001000"/>
          </a:xfrm>
          <a:prstGeom prst="rect">
            <a:avLst/>
          </a:prstGeom>
          <a:solidFill>
            <a:srgbClr val="FFC000">
              <a:alpha val="6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0" tIns="360000" rIns="360000" bIns="360000"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3091" name="Rectangle 38"/>
          <p:cNvSpPr>
            <a:spLocks noChangeArrowheads="1"/>
          </p:cNvSpPr>
          <p:nvPr/>
        </p:nvSpPr>
        <p:spPr bwMode="auto">
          <a:xfrm>
            <a:off x="18345150" y="21459825"/>
            <a:ext cx="10715625" cy="7929563"/>
          </a:xfrm>
          <a:prstGeom prst="rect">
            <a:avLst/>
          </a:prstGeom>
          <a:solidFill>
            <a:srgbClr val="FFC000">
              <a:alpha val="6117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360000" tIns="360000" rIns="360000" bIns="360000">
            <a:spAutoFit/>
          </a:bodyPr>
          <a:lstStyle/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</p:txBody>
      </p:sp>
      <p:pic>
        <p:nvPicPr>
          <p:cNvPr id="33" name="Image 32" descr="Logo CII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56609" y="0"/>
            <a:ext cx="3035948" cy="2880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61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0" tIns="360000" rIns="360000" bIns="360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61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0" tIns="360000" rIns="360000" bIns="360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</TotalTime>
  <Words>219</Words>
  <Application>Microsoft Office PowerPoint</Application>
  <PresentationFormat>Personnalisé</PresentationFormat>
  <Paragraphs>68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Arial Unicode MS</vt:lpstr>
      <vt:lpstr>Times</vt:lpstr>
      <vt:lpstr>Modèle par défaut</vt:lpstr>
      <vt:lpstr>Diapositive 1</vt:lpstr>
    </vt:vector>
  </TitlesOfParts>
  <Company>http://fms.sahbi.net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Moalla Mohamed Sahbi</dc:creator>
  <cp:lastModifiedBy>ASUS</cp:lastModifiedBy>
  <cp:revision>40</cp:revision>
  <dcterms:created xsi:type="dcterms:W3CDTF">2007-09-22T22:18:59Z</dcterms:created>
  <dcterms:modified xsi:type="dcterms:W3CDTF">2021-12-14T16:58:30Z</dcterms:modified>
</cp:coreProperties>
</file>